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2" r:id="rId12"/>
    <p:sldId id="273" r:id="rId13"/>
    <p:sldId id="268" r:id="rId14"/>
    <p:sldId id="269" r:id="rId15"/>
    <p:sldId id="270" r:id="rId16"/>
    <p:sldId id="271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3" r:id="rId36"/>
    <p:sldId id="292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15" r:id="rId53"/>
    <p:sldId id="309" r:id="rId54"/>
    <p:sldId id="310" r:id="rId55"/>
    <p:sldId id="311" r:id="rId56"/>
    <p:sldId id="312" r:id="rId57"/>
    <p:sldId id="313" r:id="rId58"/>
    <p:sldId id="314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396" autoAdjust="0"/>
  </p:normalViewPr>
  <p:slideViewPr>
    <p:cSldViewPr>
      <p:cViewPr varScale="1">
        <p:scale>
          <a:sx n="85" d="100"/>
          <a:sy n="85" d="100"/>
        </p:scale>
        <p:origin x="96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1771"/>
            <a:ext cx="8991600" cy="1959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az-Latn-AZ" sz="6000" b="1" dirty="0">
                <a:solidFill>
                  <a:schemeClr val="accent4">
                    <a:lumMod val="50000"/>
                  </a:schemeClr>
                </a:solidFill>
              </a:rPr>
              <a:t>Azərbaycan Dövlət Neft və Sənaye Universiteti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Picture 4" descr="Image result for adns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2148164"/>
            <a:ext cx="4676775" cy="467677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52400" y="2286000"/>
            <a:ext cx="41148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>
                <a:solidFill>
                  <a:srgbClr val="002060"/>
                </a:solidFill>
                <a:latin typeface="+mn-lt"/>
              </a:rPr>
              <a:t>Analytic Geometry</a:t>
            </a:r>
          </a:p>
        </p:txBody>
      </p:sp>
      <p:pic>
        <p:nvPicPr>
          <p:cNvPr id="7" name="Picture 2" descr="Image result for linear algebr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4191000" cy="304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520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4135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You can use the Distance Formula to show that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𝑷𝑸</m:t>
                        </m:r>
                      </m:e>
                    </m:acc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𝑹𝑺</m:t>
                        </m:r>
                      </m:e>
                    </m:acc>
                  </m:oMath>
                </a14:m>
                <a:r>
                  <a:rPr lang="en-US" sz="3200" b="1" dirty="0"/>
                  <a:t> have the same length: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𝑷𝑸</m:t>
                              </m:r>
                            </m:e>
                          </m:acc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𝟏𝟑</m:t>
                          </m:r>
                        </m:e>
                      </m:ra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𝑹𝑺</m:t>
                              </m:r>
                            </m:e>
                          </m:acc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𝟏𝟑</m:t>
                          </m:r>
                        </m:e>
                      </m:ra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135940"/>
              </a:xfrm>
              <a:prstGeom prst="rect">
                <a:avLst/>
              </a:prstGeom>
              <a:blipFill>
                <a:blip r:embed="rId2"/>
                <a:stretch>
                  <a:fillRect l="-1667" t="-2065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3210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Both line segments have the same direction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because they both are directed toward the upper right on lines having the same slope.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21076"/>
                <a:ext cx="9144000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5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4099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(continued)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𝐒𝐥𝐨𝐩𝐞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𝑷𝑸</m:t>
                          </m:r>
                        </m:e>
                      </m:ac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and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>
                          <a:latin typeface="Cambria Math" panose="02040503050406030204" pitchFamily="18" charset="0"/>
                        </a:rPr>
                        <m:t>𝐒𝐥𝐨𝐩𝐞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𝑹𝑺</m:t>
                          </m:r>
                        </m:e>
                      </m:ac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099071"/>
              </a:xfrm>
              <a:prstGeom prst="rect">
                <a:avLst/>
              </a:prstGeom>
              <a:blipFill>
                <a:blip r:embed="rId2"/>
                <a:stretch>
                  <a:fillRect l="-1667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343400"/>
                <a:ext cx="9144000" cy="240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𝑷𝑸</m:t>
                        </m:r>
                      </m:e>
                    </m:acc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𝑹𝑺</m:t>
                        </m:r>
                      </m:e>
                    </m:acc>
                  </m:oMath>
                </a14:m>
                <a:r>
                  <a:rPr lang="en-US" sz="3200" b="1" dirty="0"/>
                  <a:t> have the same length and direction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conclude that the two vectors are equivalent – i.e.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are equivalent.</a:t>
                </a:r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43400"/>
                <a:ext cx="9144000" cy="2402966"/>
              </a:xfrm>
              <a:prstGeom prst="rect">
                <a:avLst/>
              </a:prstGeom>
              <a:blipFill>
                <a:blip r:embed="rId3"/>
                <a:stretch>
                  <a:fillRect l="-1667" r="-1667" b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296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4447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directed line segment whose initial point is the origin is often the most convenient representative of a set of equivalent directed line segments such as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those shown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447436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35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549676"/>
                <a:ext cx="46482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representation of vector is said to be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𝐬𝐭𝐚𝐧𝐝𝐚𝐫𝐝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𝐩𝐨𝐬𝐢𝐭𝐢𝐨𝐧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4648200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3277" r="-3145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244224"/>
            <a:ext cx="4191000" cy="461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5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directed line segment whose initial point is the origin can be uniquely represented by the coordinates of its terminal point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2247900"/>
            <a:ext cx="42862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20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56477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𝐂𝐨𝐦𝐩𝐨𝐧𝐞𝐧𝐭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𝐅𝐨𝐫𝐦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𝐕𝐞𝐜𝐭𝐨𝐫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𝐢𝐧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𝐭𝐡𝐞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𝐏𝐥𝐚𝐧𝐞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is a vector in the plane whose initial point is the origin and whose terminal point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𝐜𝐨𝐦𝐩𝐨𝐧𝐞𝐧𝐭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𝐟𝐨𝐫𝐦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b="1" dirty="0"/>
                  <a:t>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is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The coordinates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/>
                  <a:t> are called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𝐜𝐨𝐦𝐩𝐨𝐧𝐞𝐧𝐭𝐬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b="1" dirty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6477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481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𝐂𝐨𝐦𝐩𝐨𝐧𝐞𝐧𝐭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𝐅𝐨𝐫𝐦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𝐕𝐞𝐜𝐭𝐨𝐫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𝐢𝐧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𝐭𝐡𝐞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𝐏𝐥𝐚𝐧𝐞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both the initial point and the terminal point lie at the origin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is called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𝐳𝐞𝐫𝐨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𝐯𝐞𝐜𝐭𝐨𝐫</m:t>
                    </m:r>
                  </m:oMath>
                </a14:m>
                <a:r>
                  <a:rPr lang="en-US" sz="3200" b="1" dirty="0"/>
                  <a:t> and is denoted by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3210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definition implies that two vectors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are equal if and only if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210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631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6557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/>
                  <a:t>The following procedures can be used to convert directed line segments to component form and vice versa:</a:t>
                </a:r>
              </a:p>
              <a:p>
                <a:pPr marL="514350" indent="-514350" algn="just">
                  <a:lnSpc>
                    <a:spcPct val="150000"/>
                  </a:lnSpc>
                  <a:spcAft>
                    <a:spcPts val="1200"/>
                  </a:spcAft>
                  <a:buAutoNum type="arabicPeriod"/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are the initial and terminal points of a directed line segment</a:t>
                </a:r>
                <a:r>
                  <a:rPr lang="en-US" sz="3200" b="1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 the component form of the vector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represented by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𝑷𝑸</m:t>
                        </m:r>
                      </m:e>
                    </m:acc>
                  </m:oMath>
                </a14:m>
                <a:r>
                  <a:rPr lang="en-US" sz="3200" b="1" dirty="0"/>
                  <a:t> is </a:t>
                </a:r>
              </a:p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557949"/>
              </a:xfrm>
              <a:prstGeom prst="rect">
                <a:avLst/>
              </a:prstGeom>
              <a:blipFill>
                <a:blip r:embed="rId2"/>
                <a:stretch>
                  <a:fillRect l="-2000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26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 algn="just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can be represented by the directed line segment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in standard position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from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2000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3971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Moreover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from the Distance Formula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see that the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length</a:t>
                </a:r>
                <a:r>
                  <a:rPr lang="en-US" sz="3200" b="1" dirty="0"/>
                  <a:t> (or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magnitude</a:t>
                </a:r>
                <a:r>
                  <a:rPr lang="en-US" sz="3200" b="1" dirty="0"/>
                  <a:t>)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  <m:sub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  <m:sub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               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rad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𝐥𝐞𝐧𝐠𝐭𝐡</m:t>
                      </m:r>
                      <m:r>
                        <a:rPr lang="en-US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𝐯𝐞𝐜𝐭𝐨𝐫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971408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57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length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is also called the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norm </a:t>
                </a:r>
                <a:r>
                  <a:rPr lang="en-US" sz="3200" b="1" dirty="0"/>
                  <a:t>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.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l="-1667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7620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is a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unit vector</a:t>
                </a:r>
                <a:r>
                  <a:rPr lang="en-US" sz="3200" b="1" dirty="0"/>
                  <a:t>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Moreover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if and only if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is the zero vector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620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072348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Component Form and Length of a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					Vector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component form and length of the vector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that has initial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;−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e>
                    </m:d>
                  </m:oMath>
                </a14:m>
                <a:r>
                  <a:rPr lang="en-US" sz="3200" b="1" dirty="0"/>
                  <a:t> and terminal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72348"/>
                <a:ext cx="9144000" cy="3785652"/>
              </a:xfrm>
              <a:prstGeom prst="rect">
                <a:avLst/>
              </a:prstGeom>
              <a:blipFill>
                <a:blip r:embed="rId4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64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;−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323439"/>
              </a:xfrm>
              <a:prstGeom prst="rect">
                <a:avLst/>
              </a:prstGeom>
              <a:blipFill rotWithShape="0">
                <a:blip r:embed="rId2"/>
                <a:stretch>
                  <a:fillRect l="-1667" b="-8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349276"/>
                <a:ext cx="9144000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 the components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 ;</m:t>
                        </m:r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3200" b="1" dirty="0"/>
                  <a:t> are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28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𝟏𝟐</m:t>
                    </m:r>
                  </m:oMath>
                </a14:m>
                <a:r>
                  <a:rPr lang="en-US" sz="2800" b="1" dirty="0"/>
                  <a:t>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49276"/>
                <a:ext cx="9144000" cy="2123658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581400"/>
                <a:ext cx="5257800" cy="3116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𝟏𝟐</m:t>
                        </m:r>
                      </m:e>
                    </m:d>
                  </m:oMath>
                </a14:m>
                <a:r>
                  <a:rPr lang="en-US" sz="3200" b="1" dirty="0"/>
                  <a:t> and the length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is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𝟏𝟔𝟗</m:t>
                          </m:r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𝟏𝟑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81400"/>
                <a:ext cx="5257800" cy="3116622"/>
              </a:xfrm>
              <a:prstGeom prst="rect">
                <a:avLst/>
              </a:prstGeom>
              <a:blipFill>
                <a:blip r:embed="rId4"/>
                <a:stretch>
                  <a:fillRect l="-2897" r="-2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660" y="2133600"/>
            <a:ext cx="376734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8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236220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Vector Spaces:</a:t>
            </a:r>
          </a:p>
          <a:p>
            <a:pPr algn="ctr">
              <a:lnSpc>
                <a:spcPct val="150000"/>
              </a:lnSpc>
            </a:pPr>
            <a:r>
              <a:rPr lang="en-US" sz="4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Vectors in the Plane</a:t>
            </a:r>
          </a:p>
        </p:txBody>
      </p:sp>
    </p:spTree>
    <p:extLst>
      <p:ext uri="{BB962C8B-B14F-4D97-AF65-F5344CB8AC3E}">
        <p14:creationId xmlns:p14="http://schemas.microsoft.com/office/powerpoint/2010/main" val="1344208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838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𝐕𝐞𝐜𝐭𝐨𝐫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𝐎𝐩𝐞𝐫𝐚𝐭𝐢𝐨𝐧𝐬</m:t>
                    </m:r>
                  </m:oMath>
                </a14:m>
                <a:endParaRPr lang="en-US" sz="36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3849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902524"/>
                <a:ext cx="9144000" cy="595547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𝐕𝐞𝐜𝐭𝐨𝐫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𝐀𝐝𝐝𝐢𝐭𝐢𝐨𝐧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𝐚𝐧𝐝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𝐒𝐜𝐚𝐥𝐚𝐫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𝐌𝐮𝐥𝐭𝐢𝐩𝐥𝐢𝐜𝐚𝐭𝐢𝐨𝐧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be vectors and 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/>
                  <a:t> be a scalar.</a:t>
                </a:r>
              </a:p>
              <a:p>
                <a:pPr marL="514350" indent="-51435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AutoNum type="arabicPeriod"/>
                </a:pPr>
                <a:r>
                  <a:rPr lang="en-US" sz="3200" b="1" dirty="0"/>
                  <a:t>The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vector sum</a:t>
                </a:r>
                <a:r>
                  <a:rPr lang="en-US" sz="3200" b="1" dirty="0"/>
                  <a:t>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is the vector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2. The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scalar multiple</a:t>
                </a:r>
                <a:r>
                  <a:rPr lang="en-US" sz="3200" b="1" dirty="0"/>
                  <a:t>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is the vector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02524"/>
                <a:ext cx="9144000" cy="5955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752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4324261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𝐕𝐞𝐜𝐭𝐨𝐫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𝐀𝐝𝐝𝐢𝐭𝐢𝐨𝐧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𝐚𝐧𝐝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𝐒𝐜𝐚𝐥𝐚𝐫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𝐌𝐮𝐥𝐭𝐢𝐩𝐥𝐢𝐜𝐚𝐭𝐢𝐨𝐧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3. The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negative</a:t>
                </a:r>
                <a:r>
                  <a:rPr lang="en-US" sz="3200" b="1" dirty="0"/>
                  <a:t>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is the vector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;−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4. The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difference</a:t>
                </a:r>
                <a:r>
                  <a:rPr lang="en-US" sz="3200" b="1" dirty="0"/>
                  <a:t>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is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3242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Geometrically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scalar multiple of the vector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and the scalar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/>
                  <a:t> is the vector that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r>
                  <a:rPr lang="en-US" sz="3200" b="1" dirty="0"/>
                  <a:t> times as long as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4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200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/>
                  <a:t> is positive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has the same direction as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/>
                  <a:t> is negative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has the opposite direction.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200876"/>
              </a:xfrm>
              <a:prstGeom prst="rect">
                <a:avLst/>
              </a:prstGeom>
              <a:blipFill>
                <a:blip r:embed="rId2"/>
                <a:stretch>
                  <a:fillRect l="-1533" r="-1667" b="-3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99" y="2800587"/>
            <a:ext cx="5181601" cy="40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sum of two vectors can be represented geometrically by positioning the vectors so that the initial point of one coincides with the terminal point of the other (see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sz="3200" b="1" dirty="0"/>
                  <a:t>).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9325"/>
            <a:ext cx="9144000" cy="3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60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vector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called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𝐫𝐞𝐬𝐮𝐥𝐭𝐚𝐧𝐭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𝐯𝐞𝐜𝐭𝐨𝐫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is the diagonal of a parallelogram having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as its adjacent sides.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21009"/>
                <a:ext cx="9144000" cy="4110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Vector Operations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find each of the vectors: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		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</m:d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𝟐𝐮</m:t>
                    </m:r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21009"/>
                <a:ext cx="9144000" cy="4110484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75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dirty="0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sz="3200" b="1" dirty="0"/>
                  <a:t>shows the equivalence of the geometric and algebraic definitions of vector addition and scalar multiplication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presents (at far right) a geometric interpretation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3636"/>
            <a:ext cx="9144000" cy="339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24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674030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Properties of Vector Operations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sz="3200" b="1" dirty="0"/>
                  <a:t> be vectors in the plane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3200" b="1" dirty="0"/>
                  <a:t> be scalars.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1.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="1" dirty="0"/>
                  <a:t> 			 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Commutative Property</a:t>
                </a:r>
                <a:endParaRPr lang="en-US" sz="2800" b="1" dirty="0">
                  <a:solidFill>
                    <a:srgbClr val="FF000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2.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r>
                  <a:rPr lang="en-US" sz="3200" b="1" dirty="0"/>
                  <a:t>        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Associative Property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3.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="1" dirty="0"/>
                  <a:t>                            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Additive Identity Property</a:t>
                </a:r>
                <a:endParaRPr lang="en-US" sz="3200" b="1" dirty="0">
                  <a:solidFill>
                    <a:srgbClr val="FF000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4.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="1" dirty="0"/>
                  <a:t>                       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Additive Inverse Property</a:t>
                </a:r>
                <a:endParaRPr lang="en-US" sz="3200" b="1" dirty="0">
                  <a:solidFill>
                    <a:srgbClr val="FF000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5.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𝒄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𝒄𝒅</m:t>
                        </m:r>
                      </m:e>
                    </m:d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6.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</m:d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="1" dirty="0"/>
                  <a:t>                  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Distributive Property</a:t>
                </a: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7403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317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Properties of Vector Operations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7.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𝒄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="1" dirty="0"/>
                  <a:t>                   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Distributive Property</a:t>
                </a:r>
                <a:endParaRPr lang="en-US" sz="3200" b="1" dirty="0">
                  <a:solidFill>
                    <a:srgbClr val="FF000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8.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; 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691348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𝐏𝐫𝐨𝐨𝐟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proof of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𝐀𝐬𝐬𝐨𝐜𝐢𝐚𝐭𝐢𝐯𝐞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𝐏𝐫𝐨𝐩𝐞𝐫𝐭𝐲</m:t>
                    </m:r>
                  </m:oMath>
                </a14:m>
                <a:r>
                  <a:rPr lang="en-US" sz="3200" b="1" dirty="0"/>
                  <a:t> of vector addition uses the Associative Property of addition of real numbers: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91348"/>
                <a:ext cx="9144000" cy="3785652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69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𝐏𝐫𝐨𝐨𝐟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(continued)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75260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52600"/>
                <a:ext cx="9144000" cy="8309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281940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19400"/>
                <a:ext cx="9144000" cy="8309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8862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86200"/>
                <a:ext cx="9144000" cy="156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486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𝐏𝐫𝐨𝐨𝐟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Similarly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proof of the </a:t>
                </a:r>
                <a:r>
                  <a:rPr lang="en-US" sz="3200" b="1" dirty="0">
                    <a:solidFill>
                      <a:srgbClr val="002060"/>
                    </a:solidFill>
                  </a:rPr>
                  <a:t>Distributive Property</a:t>
                </a:r>
                <a:r>
                  <a:rPr lang="en-US" sz="3200" b="1" dirty="0"/>
                  <a:t> of vectors depends on the Distributive Property of real numbers: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539430"/>
              </a:xfrm>
              <a:prstGeom prst="rect">
                <a:avLst/>
              </a:prstGeom>
              <a:blipFill>
                <a:blip r:embed="rId2"/>
                <a:stretch>
                  <a:fillRect l="-1667" t="-2410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65760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57600"/>
                <a:ext cx="9144000" cy="8309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655403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𝒄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55403"/>
                <a:ext cx="9144000" cy="8309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5646003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46003"/>
                <a:ext cx="914400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7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6832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𝐂𝐨𝐦𝐩𝐨𝐧𝐞𝐧𝐭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𝐅𝐨𝐫𝐦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𝐕𝐞𝐜𝐭𝐨𝐫</m:t>
                    </m:r>
                  </m:oMath>
                </a14:m>
                <a:endParaRPr lang="en-US" sz="36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Many quantities in geometry and physics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such as 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Area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Volume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Temperature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Mass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Time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can be characterized by a single real number.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832640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4342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𝐏𝐫𝐨𝐨𝐟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other properties can be proved in a similar manner.</a:t>
                </a:r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598" r="-1598" b="-4199"/>
                </a:stretch>
              </a:blipFill>
              <a:ln w="127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7208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Any set of vectors (with an accompanying set of scalars) that satisfies the eight properties listed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3200" b="1" dirty="0"/>
                  <a:t>constitutes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𝐯𝐞𝐜𝐭𝐨𝐫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𝐬𝐩𝐚𝐜𝐞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20876"/>
                <a:ext cx="9144000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5181600"/>
                <a:ext cx="9144000" cy="1492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eight properties listed above are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𝐯𝐞𝐜𝐭𝐨𝐫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𝐬𝐩𝐚𝐜𝐞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𝐚𝐱𝐢𝐨𝐦𝐬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81600"/>
                <a:ext cx="9144000" cy="1492781"/>
              </a:xfrm>
              <a:prstGeom prst="rect">
                <a:avLst/>
              </a:prstGeom>
              <a:blipFill rotWithShape="0">
                <a:blip r:embed="rId4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0" y="2308324"/>
            <a:ext cx="9144000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21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this theorem states that the set of vectors in the plane (with the set of real numbers as scalars) forms a vector space.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936081"/>
                <a:ext cx="9144000" cy="369331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Length of a Scalar Multiple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be a vector and 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/>
                  <a:t> be a scalar.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 is the absolute value of c.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36081"/>
                <a:ext cx="9144000" cy="36933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352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468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𝐏𝐫𝐨𝐨𝐟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follows that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  <m:sSub>
                                    <m:sSub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  <m:sSub>
                                    <m:sSub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468176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747835"/>
                <a:ext cx="9144000" cy="1595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47835"/>
                <a:ext cx="9144000" cy="15955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495800"/>
                <a:ext cx="9144000" cy="1595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95800"/>
                <a:ext cx="9144000" cy="15955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290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many applications of vectors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is useful to find a unit vector that has the same direction as a given vector.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324130"/>
                <a:ext cx="9144000" cy="453387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Unit Vector in the Direction of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is a nonzero vector in the plane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 the vector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𝐯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den>
                      </m:f>
                      <m:r>
                        <a:rPr lang="en-US" sz="3200" b="1" i="0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has length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and the same direction as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24130"/>
                <a:ext cx="9144000" cy="45338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41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482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𝐏𝐫𝐨𝐨𝐟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200" b="1" dirty="0"/>
                  <a:t> is positive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1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conclude that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has the same direction as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482603"/>
              </a:xfrm>
              <a:prstGeom prst="rect">
                <a:avLst/>
              </a:prstGeom>
              <a:blipFill>
                <a:blip r:embed="rId2"/>
                <a:stretch>
                  <a:fillRect l="-1667" r="-1667" b="-4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743200"/>
                <a:ext cx="9144000" cy="249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see that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note that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sz="3200" b="1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0">
                                          <a:latin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0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</m:d>
                            </m:den>
                          </m:f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43200"/>
                <a:ext cx="9144000" cy="2490810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5265003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has length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and the same direction as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.</a:t>
                </a:r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65003"/>
                <a:ext cx="9144000" cy="830997"/>
              </a:xfrm>
              <a:prstGeom prst="rect">
                <a:avLst/>
              </a:prstGeom>
              <a:blipFill>
                <a:blip r:embed="rId4"/>
                <a:stretch>
                  <a:fillRect l="-1667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0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is called a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unit vector in the direction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.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6764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process of multiplying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by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‖"/>
                        <m:endChr m:val="‖"/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</m:oMath>
                </a14:m>
                <a:r>
                  <a:rPr lang="en-US" sz="3200" b="1" dirty="0"/>
                  <a:t> to get a unit vector is called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normalization</a:t>
                </a:r>
                <a:r>
                  <a:rPr lang="en-US" sz="3200" b="1" dirty="0"/>
                  <a:t>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64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0924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Finding a Unit Vector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a unit vector in the direction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</m:oMath>
                </a14:m>
                <a:r>
                  <a:rPr lang="en-US" sz="3200" b="1" dirty="0"/>
                  <a:t> and verify that it has length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92476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l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0" y="3352800"/>
            <a:ext cx="9144000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15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566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From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unit vector in the direction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𝟐𝟗</m:t>
                              </m:r>
                            </m:e>
                          </m:rad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𝟐𝟗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𝟐𝟗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566169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810000"/>
                <a:ext cx="9144000" cy="3039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vector has length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because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  <m:t>𝟐𝟗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𝟓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  <m:t>𝟐𝟗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𝟐𝟗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𝟐𝟗</m:t>
                              </m:r>
                            </m:den>
                          </m:f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0000"/>
                <a:ext cx="9144000" cy="3039422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33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Generally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length of the sum of two vectors is not equal to the sum of their lengths.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676400"/>
                <a:ext cx="42672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see this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consider the vectors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𝟗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6400"/>
                <a:ext cx="4267200" cy="2308324"/>
              </a:xfrm>
              <a:prstGeom prst="rect">
                <a:avLst/>
              </a:prstGeom>
              <a:blipFill>
                <a:blip r:embed="rId3"/>
                <a:stretch>
                  <a:fillRect l="-3571" r="-3571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738815"/>
            <a:ext cx="4419600" cy="511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4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With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as two sides of a triangle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length of the third side is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620545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Equality occurs only when the vectors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have the same direction.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20545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4601745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This result is called the </a:t>
            </a:r>
            <a:r>
              <a:rPr lang="en-US" sz="3200" b="1" dirty="0">
                <a:solidFill>
                  <a:srgbClr val="C00000"/>
                </a:solidFill>
              </a:rPr>
              <a:t>triangle inequality</a:t>
            </a:r>
            <a:r>
              <a:rPr lang="en-US" sz="3200" b="1" dirty="0"/>
              <a:t> for vectors.</a:t>
            </a:r>
          </a:p>
        </p:txBody>
      </p:sp>
    </p:spTree>
    <p:extLst>
      <p:ext uri="{BB962C8B-B14F-4D97-AF65-F5344CB8AC3E}">
        <p14:creationId xmlns:p14="http://schemas.microsoft.com/office/powerpoint/2010/main" val="243599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433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𝐒𝐭𝐚𝐧𝐝𝐚𝐫𝐝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𝐔𝐧𝐢𝐭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𝐕𝐞𝐜𝐭𝐨𝐫𝐬</m:t>
                    </m:r>
                  </m:oMath>
                </a14:m>
                <a:endParaRPr lang="en-US" sz="36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unit vectors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sz="3200" b="1" dirty="0"/>
                  <a:t> are called the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standard unit vectors</a:t>
                </a:r>
                <a:r>
                  <a:rPr lang="en-US" sz="3200" b="1" dirty="0"/>
                  <a:t> in the plane and are denoted by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  </a:t>
                </a:r>
                <a14:m>
                  <m:oMath xmlns:m="http://schemas.openxmlformats.org/officeDocument/2006/math">
                    <m:r>
                      <a:rPr lang="en-US" sz="3200" b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𝐢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𝐚𝐧𝐝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3200" b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𝐣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339650"/>
              </a:xfrm>
              <a:prstGeom prst="rect">
                <a:avLst/>
              </a:prstGeom>
              <a:blipFill>
                <a:blip r:embed="rId2"/>
                <a:stretch>
                  <a:fillRect l="-1667" r="-1667" b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124967"/>
            <a:ext cx="4114800" cy="473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64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These are called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scalar quantities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the real number associated with each is called a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scalar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595021"/>
                <a:ext cx="9144000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Other quantities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such as 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Force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Velocity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Acceleration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involve both magnitude and direction and cannot be characterized completely by a single real number.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5021"/>
                <a:ext cx="9144000" cy="5262979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5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These vectors can be used to represent any vector uniquely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 follows: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>
                          <a:latin typeface="Cambria Math" panose="02040503050406030204" pitchFamily="18" charset="0"/>
                        </a:rPr>
                        <m:t>𝐣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7338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vector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>
                        <a:latin typeface="Cambria Math" panose="02040503050406030204" pitchFamily="18" charset="0"/>
                      </a:rPr>
                      <m:t>𝐢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>
                        <a:latin typeface="Cambria Math" panose="02040503050406030204" pitchFamily="18" charset="0"/>
                      </a:rPr>
                      <m:t>𝐣</m:t>
                    </m:r>
                  </m:oMath>
                </a14:m>
                <a:r>
                  <a:rPr lang="en-US" sz="3200" b="1" dirty="0"/>
                  <a:t> is called a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linear combination </a:t>
                </a:r>
                <a:r>
                  <a:rPr lang="en-US" sz="3200" b="1" dirty="0"/>
                  <a:t>of </a:t>
                </a:r>
                <a14:m>
                  <m:oMath xmlns:m="http://schemas.openxmlformats.org/officeDocument/2006/math">
                    <m:r>
                      <a:rPr lang="en-US" sz="3200" b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𝐣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338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7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52883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scalars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/>
                  <a:t> are called the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horizontal</a:t>
                </a:r>
                <a:r>
                  <a:rPr lang="en-US" sz="3200" b="1" dirty="0"/>
                  <a:t> and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vertical components</a:t>
                </a:r>
                <a:r>
                  <a:rPr lang="en-US" sz="3200" b="1" dirty="0"/>
                  <a:t>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8340"/>
                <a:ext cx="9144000" cy="1569660"/>
              </a:xfrm>
              <a:prstGeom prst="rect">
                <a:avLst/>
              </a:prstGeom>
              <a:blipFill>
                <a:blip r:embed="rId4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285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Writing a Linear Combination of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				Unit Vectors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be the vector with initial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;−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</m:oMath>
                </a14:m>
                <a:r>
                  <a:rPr lang="en-US" sz="3200" b="1" dirty="0"/>
                  <a:t> and terminal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let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𝐢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𝐣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4828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Write each vector as a linear combination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𝐣</m:t>
                    </m:r>
                  </m:oMath>
                </a14:m>
                <a:r>
                  <a:rPr lang="en-US" sz="3200" b="1" dirty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		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𝟐𝐮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𝟐𝐯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828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087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d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759803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𝟑𝐢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𝟖𝐣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59803"/>
                <a:ext cx="9144000" cy="8309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360003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𝟐𝐮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𝟑𝐯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𝟐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𝟑𝐢</m:t>
                        </m:r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𝟖𝐣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𝟐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𝟐𝐢</m:t>
                        </m:r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𝐣</m:t>
                        </m:r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60003"/>
                <a:ext cx="9144000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437394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𝟔𝐢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𝟏𝟔𝐣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𝟒𝐢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𝟐𝐣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𝟏𝟎𝐢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𝟏𝟖𝐣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73940"/>
                <a:ext cx="914400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925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is a unit vector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b="1" dirty="0"/>
                  <a:t> is the angle (measured counterclockwise) from the positive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to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 the terminal point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lies on the unit circle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you have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  </a:t>
                </a:r>
                <a14:m>
                  <m:oMath xmlns:m="http://schemas.openxmlformats.org/officeDocument/2006/math">
                    <m:r>
                      <a:rPr lang="en-US" sz="3200" b="1" i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func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func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b="1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func>
                    <m:r>
                      <a:rPr lang="en-US" sz="3200" b="1">
                        <a:latin typeface="Cambria Math" panose="02040503050406030204" pitchFamily="18" charset="0"/>
                      </a:rPr>
                      <m:t>𝐢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func>
                    <m:r>
                      <a:rPr lang="en-US" sz="3200" b="1">
                        <a:latin typeface="Cambria Math" panose="02040503050406030204" pitchFamily="18" charset="0"/>
                      </a:rPr>
                      <m:t>𝐣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𝟏𝟏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262979"/>
              </a:xfrm>
              <a:prstGeom prst="rect">
                <a:avLst/>
              </a:prstGeom>
              <a:blipFill>
                <a:blip r:embed="rId2"/>
                <a:stretch>
                  <a:fillRect l="-1667" r="-1667" b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002" y="2209800"/>
            <a:ext cx="3874998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50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Moreover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follows that any other nonzero vector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making an angle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b="1" dirty="0"/>
                  <a:t> with the positive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has the same direction as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and you can write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                          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         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𝐣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0972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290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Writing a Vector of Given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	Magnitude and Direction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vector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has a magnitude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/>
                  <a:t> and makes an angle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den>
                    </m:f>
                  </m:oMath>
                </a14:m>
                <a:r>
                  <a:rPr lang="en-US" sz="3200" b="1" dirty="0"/>
                  <a:t> with the positive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290068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3833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Write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as a linear combination of the unit vectors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𝐣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8334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53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290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the angle between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and the positive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is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den>
                    </m:f>
                    <m:r>
                      <a:rPr lang="en-US" sz="3200" b="1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write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𝐣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290068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429000"/>
                <a:ext cx="9144000" cy="1646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den>
                          </m:f>
                        </m:e>
                      </m:func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den>
                          </m:f>
                        </m:e>
                      </m:func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𝐣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rad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𝐣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9000"/>
                <a:ext cx="9144000" cy="1646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585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Vectors have many applications in physics and engineering. One example is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𝐟𝐨𝐫𝐜𝐞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934745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vector can be used to represent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𝐟𝐨𝐫𝐜𝐞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because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𝐟𝐨𝐫𝐜𝐞</m:t>
                    </m:r>
                  </m:oMath>
                </a14:m>
                <a:r>
                  <a:rPr lang="en-US" sz="3200" b="1" dirty="0"/>
                  <a:t> has both magnitude and direction.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34745"/>
                <a:ext cx="9144000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9400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two or more forces are acting on an object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𝐫𝐞𝐬𝐮𝐥𝐭𝐚𝐧𝐭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𝐟𝐨𝐫𝐜𝐞</m:t>
                    </m:r>
                  </m:oMath>
                </a14:m>
                <a:r>
                  <a:rPr lang="en-US" sz="3200" b="1" dirty="0"/>
                  <a:t> on the object is the vector sum of the vector forces.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40076"/>
                <a:ext cx="9144000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10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Finding the Resultant Force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Two tugboats are pushing an ocean liner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𝟏𝟐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" y="2296391"/>
                <a:ext cx="40386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 dirty="0"/>
                  <a:t>Each boat is exerting a force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𝟒𝟎𝟎</m:t>
                    </m:r>
                  </m:oMath>
                </a14:m>
                <a:r>
                  <a:rPr lang="en-US" sz="3200" b="1" dirty="0"/>
                  <a:t> pounds.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296391"/>
                <a:ext cx="4038600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3771" r="-5279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-1" y="4549676"/>
            <a:ext cx="3657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/>
              <a:t>What is the resultant force on the ocean liner?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695" y="2308324"/>
            <a:ext cx="4945305" cy="453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2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969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Using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represent the forces exerted by the first and second tugboats as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𝟒𝟎𝟎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func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func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                            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𝟒𝟎𝟎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func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𝐢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𝟒𝟎𝟎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func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𝐣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969035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268974"/>
                <a:ext cx="9144000" cy="1753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𝟒𝟎𝟎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func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func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𝟒𝟎𝟎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func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𝐢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𝟒𝟎𝟎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func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𝐣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68974"/>
                <a:ext cx="9144000" cy="17530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61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41148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 dirty="0"/>
                  <a:t>A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directed line segment </a:t>
                </a:r>
                <a:r>
                  <a:rPr lang="en-US" sz="3200" b="1" dirty="0"/>
                  <a:t>is used to represent such a quantity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114800" cy="3785652"/>
              </a:xfrm>
              <a:prstGeom prst="rect">
                <a:avLst/>
              </a:prstGeom>
              <a:blipFill rotWithShape="0">
                <a:blip r:embed="rId2"/>
                <a:stretch>
                  <a:fillRect l="-3704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4237474"/>
                <a:ext cx="9144000" cy="2620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directed line segment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𝑷𝑸</m:t>
                        </m:r>
                      </m:e>
                    </m:acc>
                  </m:oMath>
                </a14:m>
                <a:r>
                  <a:rPr lang="en-US" sz="3200" b="1" dirty="0"/>
                  <a:t> has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initial point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/>
                  <a:t> and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terminal point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its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length</a:t>
                </a:r>
                <a:r>
                  <a:rPr lang="en-US" sz="3200" b="1" dirty="0"/>
                  <a:t> (or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magnitude</a:t>
                </a:r>
                <a:r>
                  <a:rPr lang="en-US" sz="3200" b="1" dirty="0"/>
                  <a:t>) is denoted by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𝑷𝑸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37474"/>
                <a:ext cx="9144000" cy="2620526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0"/>
            <a:ext cx="5334001" cy="41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237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resultant force on the ocean liner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𝟒𝟎𝟎</m:t>
                              </m:r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°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d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𝟒𝟎𝟎</m:t>
                              </m:r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°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d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𝐣</m:t>
                          </m:r>
                          <m:r>
                            <m:rPr>
                              <m:nor/>
                            </m:rPr>
                            <a:rPr lang="en-US" sz="3200" b="1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𝟒𝟎𝟎</m:t>
                              </m:r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°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d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𝟒𝟎𝟎</m:t>
                              </m:r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°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d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𝐣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237296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352800"/>
                <a:ext cx="9144000" cy="926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𝟖𝟎𝟎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func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𝐢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𝟕𝟓𝟐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52800"/>
                <a:ext cx="9144000" cy="9261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4350603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resultant force on the ocean liner is approximately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𝟕𝟓𝟐</m:t>
                    </m:r>
                  </m:oMath>
                </a14:m>
                <a:r>
                  <a:rPr lang="en-US" sz="3200" b="1" dirty="0"/>
                  <a:t> pounds in the direction of the positive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axis.</a:t>
                </a:r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50603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l="-1667" r="-166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55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In surveying and navigation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a </a:t>
            </a:r>
            <a:r>
              <a:rPr lang="en-US" sz="3200" b="1" dirty="0">
                <a:solidFill>
                  <a:srgbClr val="C00000"/>
                </a:solidFill>
              </a:rPr>
              <a:t>bearing</a:t>
            </a:r>
            <a:r>
              <a:rPr lang="en-US" sz="3200" b="1" dirty="0"/>
              <a:t> is a direction that measures the acute angle that a path or line of sight makes with a fixed north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en-US" sz="3200" b="1" dirty="0"/>
              <a:t>south line.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306345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In air navigation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bearings are measured in degrees clockwise from north.</a:t>
            </a:r>
          </a:p>
        </p:txBody>
      </p:sp>
    </p:spTree>
    <p:extLst>
      <p:ext uri="{BB962C8B-B14F-4D97-AF65-F5344CB8AC3E}">
        <p14:creationId xmlns:p14="http://schemas.microsoft.com/office/powerpoint/2010/main" val="212144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Finding a Velocity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 airplane is traveling at a fixed altitude with a negligible wind factor.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2409825"/>
            <a:ext cx="4333875" cy="444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316949"/>
                <a:ext cx="4810125" cy="454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airplane is traveling at a speed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𝟓𝟎𝟎</m:t>
                    </m:r>
                  </m:oMath>
                </a14:m>
                <a:r>
                  <a:rPr lang="en-US" sz="3200" b="1" dirty="0"/>
                  <a:t> miles per hour with a bearing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𝟑𝟑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sz="3200" b="1" dirty="0"/>
                  <a:t>.</a:t>
                </a:r>
              </a:p>
              <a:p>
                <a:pPr algn="r">
                  <a:lnSpc>
                    <a:spcPct val="150000"/>
                  </a:lnSpc>
                </a:pPr>
                <a:endParaRPr lang="en-US" sz="3200" b="1" i="0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</m:oMath>
                </a14:m>
                <a:r>
                  <a:rPr lang="en-US" sz="3200" b="1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𝟏𝟑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16949"/>
                <a:ext cx="4810125" cy="4541051"/>
              </a:xfrm>
              <a:prstGeom prst="rect">
                <a:avLst/>
              </a:prstGeom>
              <a:blipFill>
                <a:blip r:embed="rId4"/>
                <a:stretch>
                  <a:fillRect l="-3169" r="-3169" b="-1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87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As the airplane reaches a certain point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faces wind with a velocity of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𝟕𝟎</m:t>
                    </m:r>
                  </m:oMath>
                </a14:m>
                <a:r>
                  <a:rPr lang="en-US" sz="3200" b="1" dirty="0"/>
                  <a:t> miles per hour in the direction N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𝟒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sz="3200" b="1" dirty="0"/>
                  <a:t> E.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072348"/>
                <a:ext cx="4810125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 dirty="0"/>
                  <a:t>What are the resultant speed and direction of the airplane? </a:t>
                </a:r>
              </a:p>
              <a:p>
                <a:pPr>
                  <a:lnSpc>
                    <a:spcPct val="150000"/>
                  </a:lnSpc>
                </a:pPr>
                <a:endParaRPr lang="en-US" sz="3200" b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32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𝐅𝐢𝐠𝐮𝐫𝐞</m:t>
                      </m:r>
                      <m:r>
                        <a:rPr lang="en-US" sz="32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𝟏𝟑</m:t>
                      </m:r>
                      <m:r>
                        <a:rPr lang="en-US" sz="32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sz="32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72348"/>
                <a:ext cx="4810125" cy="3785652"/>
              </a:xfrm>
              <a:prstGeom prst="rect">
                <a:avLst/>
              </a:prstGeom>
              <a:blipFill>
                <a:blip r:embed="rId3"/>
                <a:stretch>
                  <a:fillRect l="-3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708" y="2362200"/>
            <a:ext cx="438829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7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146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Using </a:t>
                </a: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𝟏𝟑</m:t>
                    </m:r>
                    <m:r>
                      <a:rPr lang="en-US" sz="32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b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let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represent the velocity of the airplane (alone) as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𝟓𝟎𝟎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func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𝟓𝟎𝟎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func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𝐣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146823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352800"/>
                <a:ext cx="9144000" cy="2125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velocity of the wind is represented by the vector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𝟕𝟎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func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𝟕𝟎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func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𝐣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52800"/>
                <a:ext cx="9144000" cy="2125518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13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5827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resultant velocity of the airplane (in the wind) is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                   </m:t>
                      </m:r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𝟓𝟎𝟎</m:t>
                              </m:r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𝟏𝟐</m:t>
                                  </m:r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°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𝟓𝟎𝟎</m:t>
                              </m:r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𝟏𝟐</m:t>
                                  </m:r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°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𝐣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𝟕𝟎</m:t>
                              </m:r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𝟓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°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𝟕𝟎</m:t>
                              </m:r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𝟓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°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𝐣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𝟐𝟎𝟎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𝟓𝐢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𝟒𝟖𝟐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𝟓𝐣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827173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371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find the resultant speed and direction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write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𝐣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438400"/>
                <a:ext cx="9144000" cy="4127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𝟐𝟎𝟎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𝟓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𝟒𝟖𝟐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𝟓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𝟓𝟐𝟐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you can write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𝟓𝟐𝟐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𝟐𝟎𝟎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𝟓𝟐𝟐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𝟒𝟖𝟐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𝟓𝟐𝟐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𝐣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8400"/>
                <a:ext cx="9144000" cy="4127990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550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692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(continued)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𝟓𝟐𝟐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𝟏𝟏𝟐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𝟔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𝐢</m:t>
                              </m:r>
                            </m:e>
                          </m:func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𝟏𝟏𝟐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𝟔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func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𝐣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6921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7526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new speed of the airplane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 altered by the wind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is approximately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𝟓𝟐𝟐</m:t>
                    </m:r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/>
                  <a:t> miles per hour in a path that makes an angle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𝟏𝟏𝟐</m:t>
                    </m:r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/>
                  <a:t> with the positive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axis.</a:t>
                </a:r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52600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 b="-3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0" y="4953000"/>
            <a:ext cx="9144000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06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2819400"/>
            <a:ext cx="9144000" cy="1087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attention</a:t>
            </a:r>
          </a:p>
        </p:txBody>
      </p:sp>
    </p:spTree>
    <p:extLst>
      <p:ext uri="{BB962C8B-B14F-4D97-AF65-F5344CB8AC3E}">
        <p14:creationId xmlns:p14="http://schemas.microsoft.com/office/powerpoint/2010/main" val="3483384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44958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 dirty="0"/>
                  <a:t>Directed line segments that have the same length and direction are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equivalent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495800" cy="3785652"/>
              </a:xfrm>
              <a:prstGeom prst="rect">
                <a:avLst/>
              </a:prstGeom>
              <a:blipFill rotWithShape="0">
                <a:blip r:embed="rId2"/>
                <a:stretch>
                  <a:fillRect l="-3388" r="-4472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455034"/>
                <a:ext cx="9144000" cy="240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set of all directed line segments that are equivalent to a given directed line segment is a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vector in the plane </a:t>
                </a:r>
                <a:r>
                  <a:rPr lang="en-US" sz="3200" b="1" dirty="0"/>
                  <a:t>and is denoted by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𝑷𝑸</m:t>
                        </m:r>
                      </m:e>
                    </m:acc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55034"/>
                <a:ext cx="9144000" cy="2402966"/>
              </a:xfrm>
              <a:prstGeom prst="rect">
                <a:avLst/>
              </a:prstGeom>
              <a:blipFill>
                <a:blip r:embed="rId3"/>
                <a:stretch>
                  <a:fillRect l="-1667" r="-1667" b="-3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0"/>
            <a:ext cx="4724400" cy="359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4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 sure you understand that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𝐯𝐞𝐜𝐭𝐨𝐫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sz="3200" b="1" dirty="0"/>
                  <a:t> represents a set of directed line segments (each having the same length and direction).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948681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practice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however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is common not to distinguish between a vector and one of its representatives.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48681"/>
                <a:ext cx="9144000" cy="2232919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716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Vector Representation: Directed 					Line Segments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be represented by the directed line segment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be represented by the directed line segment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262979"/>
              </a:xfrm>
              <a:prstGeom prst="rect">
                <a:avLst/>
              </a:prstGeom>
              <a:blipFill>
                <a:blip r:embed="rId2"/>
                <a:stretch>
                  <a:fillRect l="-1667" r="-1667" b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548640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Show that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are equivalent.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86400"/>
                <a:ext cx="9144000" cy="830997"/>
              </a:xfrm>
              <a:prstGeom prst="rect">
                <a:avLst/>
              </a:prstGeom>
              <a:blipFill>
                <a:blip r:embed="rId3"/>
                <a:stretch>
                  <a:fillRect l="-1667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52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5755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sz="3200" b="1" dirty="0"/>
                  <a:t> be the initial and terminal points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and 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sz="3200" b="1" dirty="0"/>
                  <a:t> and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</m:oMath>
                </a14:m>
                <a:r>
                  <a:rPr lang="en-US" sz="3200" b="1" dirty="0"/>
                  <a:t> be the initial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and terminal points of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as shown in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755422"/>
              </a:xfrm>
              <a:prstGeom prst="rect">
                <a:avLst/>
              </a:prstGeom>
              <a:blipFill>
                <a:blip r:embed="rId2"/>
                <a:stretch>
                  <a:fillRect l="-1667" t="-1483" r="-1667" b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573128"/>
            <a:ext cx="4800600" cy="52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358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661</TotalTime>
  <Words>2672</Words>
  <Application>Microsoft Office PowerPoint</Application>
  <PresentationFormat>Ekran Gösterisi (4:3)</PresentationFormat>
  <Paragraphs>256</Paragraphs>
  <Slides>58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58</vt:i4>
      </vt:variant>
    </vt:vector>
  </HeadingPairs>
  <TitlesOfParts>
    <vt:vector size="65" baseType="lpstr">
      <vt:lpstr>Arial</vt:lpstr>
      <vt:lpstr>Cambria Math</vt:lpstr>
      <vt:lpstr>Century Gothic</vt:lpstr>
      <vt:lpstr>Courier New</vt:lpstr>
      <vt:lpstr>Palatino Linotype</vt:lpstr>
      <vt:lpstr>Wingdings</vt:lpstr>
      <vt:lpstr>Executive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samir.quliyev</dc:creator>
  <cp:lastModifiedBy>Gnl Hmbtv</cp:lastModifiedBy>
  <cp:revision>80</cp:revision>
  <dcterms:created xsi:type="dcterms:W3CDTF">2006-08-16T00:00:00Z</dcterms:created>
  <dcterms:modified xsi:type="dcterms:W3CDTF">2021-01-26T16:36:41Z</dcterms:modified>
</cp:coreProperties>
</file>